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5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1pPr>
    <a:lvl2pPr marL="0" marR="0" indent="2286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2pPr>
    <a:lvl3pPr marL="0" marR="0" indent="4572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3pPr>
    <a:lvl4pPr marL="0" marR="0" indent="6858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4pPr>
    <a:lvl5pPr marL="0" marR="0" indent="9144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5pPr>
    <a:lvl6pPr marL="0" marR="0" indent="11430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6pPr>
    <a:lvl7pPr marL="0" marR="0" indent="13716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7pPr>
    <a:lvl8pPr marL="0" marR="0" indent="16002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8pPr>
    <a:lvl9pPr marL="0" marR="0" indent="1828800" algn="l" defTabSz="457200" rtl="0" fontAlgn="auto" latinLnBrk="0" hangingPunct="0">
      <a:lnSpc>
        <a:spcPts val="32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24" normalizeH="0" baseline="0">
        <a:ln>
          <a:noFill/>
        </a:ln>
        <a:solidFill>
          <a:srgbClr val="4C4848"/>
        </a:solidFill>
        <a:effectLst/>
        <a:uFillTx/>
        <a:latin typeface="Apercu Pro"/>
        <a:ea typeface="Apercu Pro"/>
        <a:cs typeface="Apercu Pro"/>
        <a:sym typeface="Apercu Pr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53" d="100"/>
          <a:sy n="53" d="100"/>
        </p:scale>
        <p:origin x="7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05-Interstitial-Frame.pdf" descr="05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6503570" y="6791043"/>
            <a:ext cx="13251581" cy="235712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505024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06-Interstitial-Frame.pdf" descr="06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6503570" y="3767838"/>
            <a:ext cx="13256145" cy="235712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509786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545454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0" name="This is a bold statement. It’s a short, meaningful, and impactful statement."/>
          <p:cNvSpPr txBox="1">
            <a:spLocks noGrp="1"/>
          </p:cNvSpPr>
          <p:nvPr>
            <p:ph type="body" sz="quarter" idx="15"/>
          </p:nvPr>
        </p:nvSpPr>
        <p:spPr>
          <a:xfrm>
            <a:off x="4613525" y="3708907"/>
            <a:ext cx="15134605" cy="434238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11000"/>
              </a:lnSpc>
              <a:spcBef>
                <a:spcPts val="2500"/>
              </a:spcBef>
              <a:buSzTx/>
              <a:buNone/>
              <a:defRPr sz="10800" spc="-215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This is a bold statement. It’s a short, meaningful, and impactful statement.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ld 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0" name="This is a longer bold statement. It’s a meaningful, and impactful statement."/>
          <p:cNvSpPr txBox="1">
            <a:spLocks noGrp="1"/>
          </p:cNvSpPr>
          <p:nvPr>
            <p:ph type="body" sz="quarter" idx="15"/>
          </p:nvPr>
        </p:nvSpPr>
        <p:spPr>
          <a:xfrm>
            <a:off x="4613525" y="1829307"/>
            <a:ext cx="15138772" cy="347472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This is a longer bold statement. It’s a meaningful, and impactful statement.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ld 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9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0" name="This is a longer bold statement. It’s a meaningful, and impactful statement. This is a longer bold statement. It’s a meaningful, and impactful statement."/>
          <p:cNvSpPr txBox="1">
            <a:spLocks noGrp="1"/>
          </p:cNvSpPr>
          <p:nvPr>
            <p:ph type="body" sz="half" idx="15"/>
          </p:nvPr>
        </p:nvSpPr>
        <p:spPr>
          <a:xfrm>
            <a:off x="4613525" y="3937507"/>
            <a:ext cx="17097102" cy="459232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This is a longer bold statement. It’s a meaningful, and impactful statement. This is a longer bold statement. It’s a meaningful, and impactful statement.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9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0" name="This is a smaller pull quote, suitable for quotes that are significantly longer than the previously mentioned short quote.”…"/>
          <p:cNvSpPr txBox="1">
            <a:spLocks noGrp="1"/>
          </p:cNvSpPr>
          <p:nvPr>
            <p:ph type="body" sz="half" idx="15"/>
          </p:nvPr>
        </p:nvSpPr>
        <p:spPr>
          <a:xfrm>
            <a:off x="2142383" y="2225039"/>
            <a:ext cx="17605054" cy="529945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272414" indent="-272414">
              <a:lnSpc>
                <a:spcPts val="8800"/>
              </a:lnSpc>
              <a:spcBef>
                <a:spcPts val="0"/>
              </a:spcBef>
              <a:buSzPct val="100000"/>
              <a:buChar char="“"/>
              <a:defRPr sz="5200" i="1" spc="-52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This is a smaller pull quote, suitable for quotes that are significantly longer than the previously mentioned short quote.”</a:t>
            </a:r>
          </a:p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5200" i="1" spc="-52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endParaRPr/>
          </a:p>
          <a:p>
            <a:pPr marL="0" lvl="2" indent="45720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FFC315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— Quote credit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9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60" name="This is a large pull quote, suitable for short quotes.”…"/>
          <p:cNvSpPr txBox="1">
            <a:spLocks noGrp="1"/>
          </p:cNvSpPr>
          <p:nvPr>
            <p:ph type="body" sz="half" idx="15"/>
          </p:nvPr>
        </p:nvSpPr>
        <p:spPr>
          <a:xfrm>
            <a:off x="1964583" y="3520439"/>
            <a:ext cx="15822738" cy="505815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609600" indent="-609600">
              <a:lnSpc>
                <a:spcPts val="11000"/>
              </a:lnSpc>
              <a:spcBef>
                <a:spcPts val="2500"/>
              </a:spcBef>
              <a:buSzPct val="100000"/>
              <a:buChar char="“"/>
              <a:defRPr sz="10800" i="1" spc="-215">
                <a:solidFill>
                  <a:srgbClr val="545454"/>
                </a:solidFill>
                <a:latin typeface="+mn-lt"/>
                <a:ea typeface="+mn-ea"/>
                <a:cs typeface="+mn-cs"/>
                <a:sym typeface="Sentinel"/>
              </a:defRPr>
            </a:pPr>
            <a:r>
              <a:t>This is a large pull quote, suitable for short quotes.”</a:t>
            </a:r>
          </a:p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5200" i="1" spc="-52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endParaRPr/>
          </a:p>
          <a:p>
            <a:pPr marL="0" indent="60960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FFC315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— Quote credit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uading Scientists Intersti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01-Interstitial-Frame.pdf" descr="01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545454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uading Scientis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ersuading Scientists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Persuading Scientists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17" y="6413452"/>
            <a:ext cx="762066" cy="609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36" y="6492656"/>
            <a:ext cx="843027" cy="45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182" y="6370332"/>
            <a:ext cx="695936" cy="6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148" y="6336106"/>
            <a:ext cx="764405" cy="764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168" y="5905214"/>
            <a:ext cx="2073365" cy="1626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904" y="6071266"/>
            <a:ext cx="1294093" cy="1294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7002" y="5964885"/>
            <a:ext cx="1156697" cy="150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81490" y="6027915"/>
            <a:ext cx="1015119" cy="1380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9098" y="6424618"/>
            <a:ext cx="836654" cy="866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26664" y="5867038"/>
            <a:ext cx="2344891" cy="198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4931" y="5718359"/>
            <a:ext cx="2706054" cy="227928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24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25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9" y="6109641"/>
            <a:ext cx="797287" cy="639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858" y="6090460"/>
            <a:ext cx="813796" cy="677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832" y="6185572"/>
            <a:ext cx="685516" cy="487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315" y="6140076"/>
            <a:ext cx="562217" cy="57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973" y="6129511"/>
            <a:ext cx="584570" cy="599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652" y="6177246"/>
            <a:ext cx="672880" cy="503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5897" y="6152164"/>
            <a:ext cx="404057" cy="553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9507" y="6196761"/>
            <a:ext cx="630506" cy="464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1798" y="6179227"/>
            <a:ext cx="499590" cy="499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68835" y="6189855"/>
            <a:ext cx="479185" cy="478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60377" y="6203450"/>
            <a:ext cx="429767" cy="451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95853" y="6046888"/>
            <a:ext cx="892483" cy="764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77400" y="6177385"/>
            <a:ext cx="863057" cy="503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52487" y="6153713"/>
            <a:ext cx="846551" cy="550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16942" y="6120308"/>
            <a:ext cx="851308" cy="6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674540" y="6050924"/>
            <a:ext cx="869782" cy="75646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8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pic>
        <p:nvPicPr>
          <p:cNvPr id="229" name="laptop.pdf" descr="lapto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15" y="623954"/>
            <a:ext cx="22051064" cy="1186665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A note about a feature that optimizes the website design and functionality"/>
          <p:cNvSpPr txBox="1">
            <a:spLocks noGrp="1"/>
          </p:cNvSpPr>
          <p:nvPr>
            <p:ph type="body" sz="quarter" idx="15"/>
          </p:nvPr>
        </p:nvSpPr>
        <p:spPr>
          <a:xfrm>
            <a:off x="641350" y="3331717"/>
            <a:ext cx="5417840" cy="161696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ts val="4000"/>
              </a:lnSpc>
              <a:spcBef>
                <a:spcPts val="0"/>
              </a:spcBef>
              <a:buSzTx/>
              <a:buNone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A note about a feature that optimizes the website design and functionality</a:t>
            </a:r>
          </a:p>
        </p:txBody>
      </p:sp>
      <p:sp>
        <p:nvSpPr>
          <p:cNvPr id="231" name="Line"/>
          <p:cNvSpPr>
            <a:spLocks noGrp="1"/>
          </p:cNvSpPr>
          <p:nvPr>
            <p:ph type="body" sz="quarter" idx="16"/>
          </p:nvPr>
        </p:nvSpPr>
        <p:spPr>
          <a:xfrm flipH="1">
            <a:off x="6594907" y="4196853"/>
            <a:ext cx="2282296" cy="1"/>
          </a:xfrm>
          <a:prstGeom prst="line">
            <a:avLst/>
          </a:prstGeom>
          <a:ln w="25400">
            <a:solidFill>
              <a:srgbClr val="FFDF29"/>
            </a:solidFill>
            <a:headEnd type="oval"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dia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293" y="13195300"/>
            <a:ext cx="329947" cy="477776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200"/>
              </a:lnSpc>
              <a:defRPr sz="1500" b="1" spc="14">
                <a:solidFill>
                  <a:srgbClr val="4C4848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4617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256" name="Line"/>
          <p:cNvSpPr/>
          <p:nvPr/>
        </p:nvSpPr>
        <p:spPr>
          <a:xfrm flipV="1">
            <a:off x="713878" y="1309042"/>
            <a:ext cx="22964837" cy="1"/>
          </a:xfrm>
          <a:prstGeom prst="line">
            <a:avLst/>
          </a:prstGeom>
          <a:ln w="38100">
            <a:solidFill>
              <a:srgbClr val="FFC31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7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258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7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268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269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00-Title-Page.pdf" descr="00-Title-P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Presentation Title…"/>
          <p:cNvSpPr txBox="1">
            <a:spLocks noGrp="1"/>
          </p:cNvSpPr>
          <p:nvPr>
            <p:ph type="body" sz="quarter" idx="13"/>
          </p:nvPr>
        </p:nvSpPr>
        <p:spPr>
          <a:xfrm>
            <a:off x="8458344" y="3530122"/>
            <a:ext cx="13251336" cy="303733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11000"/>
              </a:lnSpc>
              <a:spcBef>
                <a:spcPts val="2500"/>
              </a:spcBef>
              <a:buSzTx/>
              <a:buNone/>
              <a:defRPr sz="10800" spc="-215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Presentation Title</a:t>
            </a:r>
          </a:p>
          <a:p>
            <a:pPr marL="0" indent="0" defTabSz="457200">
              <a:lnSpc>
                <a:spcPts val="4800"/>
              </a:lnSpc>
              <a:spcBef>
                <a:spcPts val="0"/>
              </a:spcBef>
              <a:buSzTx/>
              <a:buNone/>
              <a:defRPr sz="4000" spc="-53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Lorem ipsum dolor sit amet consectetur </a:t>
            </a:r>
            <a:br/>
            <a:r>
              <a:t>adipiscing elit sed do eiusmod.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05-Interstitial-Frame.pdf" descr="05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6503570" y="6791043"/>
            <a:ext cx="13251581" cy="235712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505024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01-Interstitial-Frame.pdf" descr="01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6503570" y="5263361"/>
            <a:ext cx="13245827" cy="23571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498872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545454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lide Title"/>
          <p:cNvSpPr txBox="1">
            <a:spLocks noGrp="1"/>
          </p:cNvSpPr>
          <p:nvPr>
            <p:ph type="body" sz="quarter" idx="13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5" name="Slide Title"/>
          <p:cNvSpPr txBox="1">
            <a:spLocks noGrp="1"/>
          </p:cNvSpPr>
          <p:nvPr>
            <p:ph type="body" sz="quarter" idx="15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36" name="Line"/>
          <p:cNvSpPr>
            <a:spLocks noGrp="1"/>
          </p:cNvSpPr>
          <p:nvPr>
            <p:ph type="body" sz="quarter" idx="16"/>
          </p:nvPr>
        </p:nvSpPr>
        <p:spPr>
          <a:xfrm flipV="1">
            <a:off x="713878" y="2248842"/>
            <a:ext cx="22964837" cy="1"/>
          </a:xfrm>
          <a:prstGeom prst="line">
            <a:avLst/>
          </a:prstGeom>
          <a:ln w="38100">
            <a:solidFill>
              <a:srgbClr val="E0E0E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" name="Lorem ipsum dolor sit amet, consectetur adipiscing elit. Nulla blandit quam a est condimentum rhoncus. Cras nisl dolor, maximus id massa sit amet, pharetra blandit sem. Curabitur vel leo sed lorem sollicitudin ullamcorper vitae eget orci.…"/>
          <p:cNvSpPr txBox="1">
            <a:spLocks noGrp="1"/>
          </p:cNvSpPr>
          <p:nvPr>
            <p:ph type="body" sz="half" idx="17"/>
          </p:nvPr>
        </p:nvSpPr>
        <p:spPr>
          <a:xfrm>
            <a:off x="4630979" y="3246253"/>
            <a:ext cx="13170022" cy="802843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defTabSz="457200">
              <a:lnSpc>
                <a:spcPts val="4800"/>
              </a:lnSpc>
              <a:spcBef>
                <a:spcPts val="0"/>
              </a:spcBef>
              <a:buSzTx/>
              <a:buNone/>
              <a:defRPr sz="4000" spc="-39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Lorem ipsum dolor sit amet, consectetur adipiscing elit. Nulla blandit quam a est condimentum rhoncus. Cras nisl dolor, maximus id massa sit amet, pharetra blandit sem. Curabitur vel leo sed lorem sollicitudin ullamcorper vitae eget orci.</a:t>
            </a:r>
          </a:p>
          <a:p>
            <a:pPr marL="0" indent="0" defTabSz="457200">
              <a:lnSpc>
                <a:spcPts val="4800"/>
              </a:lnSpc>
              <a:spcBef>
                <a:spcPts val="0"/>
              </a:spcBef>
              <a:buSzTx/>
              <a:buNone/>
              <a:defRPr sz="4000" spc="-39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endParaRPr/>
          </a:p>
          <a:p>
            <a:pPr marL="0" indent="0" defTabSz="457200">
              <a:lnSpc>
                <a:spcPts val="4800"/>
              </a:lnSpc>
              <a:spcBef>
                <a:spcPts val="0"/>
              </a:spcBef>
              <a:buSzTx/>
              <a:buNone/>
              <a:defRPr sz="4000" spc="-39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Integer dictum sit amet turpis non lobortis. Suspendisse tincidunt risus vestibulum, laoreet ante vel, volutpat mi. In eu facilisis lacus. Curabitur feugiat, elit in egestas faucibus, justo mi imperdiet metus, a dignissim odio arcu ut magna. Morbi faucibus vestibulum orci, bibendum consectetur mi varius vel. Vivamus a mi porttitor est euismod porta. Vestibulum aliquet in felis nec viverra.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316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317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6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337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338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lide Title"/>
          <p:cNvSpPr txBox="1">
            <a:spLocks noGrp="1"/>
          </p:cNvSpPr>
          <p:nvPr>
            <p:ph type="body" sz="quarter" idx="13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This is a bullet pointed line…"/>
          <p:cNvSpPr txBox="1">
            <a:spLocks noGrp="1"/>
          </p:cNvSpPr>
          <p:nvPr>
            <p:ph type="body" sz="quarter" idx="14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358" name="Subtitle"/>
          <p:cNvSpPr txBox="1">
            <a:spLocks noGrp="1"/>
          </p:cNvSpPr>
          <p:nvPr>
            <p:ph type="body" sz="quarter" idx="15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4535070" y="5263361"/>
            <a:ext cx="13261851" cy="23571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3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504907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lide Title"/>
          <p:cNvSpPr txBox="1">
            <a:spLocks noGrp="1"/>
          </p:cNvSpPr>
          <p:nvPr>
            <p:ph type="body" sz="quarter" idx="13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3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386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387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9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lide Title"/>
          <p:cNvSpPr txBox="1">
            <a:spLocks noGrp="1"/>
          </p:cNvSpPr>
          <p:nvPr>
            <p:ph type="body" sz="quarter" idx="13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397" name="Line"/>
          <p:cNvSpPr/>
          <p:nvPr/>
        </p:nvSpPr>
        <p:spPr>
          <a:xfrm flipV="1">
            <a:off x="713878" y="2248842"/>
            <a:ext cx="22964837" cy="1"/>
          </a:xfrm>
          <a:prstGeom prst="line">
            <a:avLst/>
          </a:prstGeom>
          <a:ln w="38100">
            <a:solidFill>
              <a:srgbClr val="FFC31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uading Scientis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ersuading Scientists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Persuading Scientists</a:t>
            </a:r>
          </a:p>
        </p:txBody>
      </p:sp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7" name="Longer, Multi-line Slide Title"/>
          <p:cNvSpPr txBox="1">
            <a:spLocks noGrp="1"/>
          </p:cNvSpPr>
          <p:nvPr>
            <p:ph type="body" sz="quarter" idx="15"/>
          </p:nvPr>
        </p:nvSpPr>
        <p:spPr>
          <a:xfrm>
            <a:off x="630885" y="1211071"/>
            <a:ext cx="5419969" cy="1540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Longer, Multi-line Slide Title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5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16" name="Longer, Multi-line Slide Title"/>
          <p:cNvSpPr txBox="1">
            <a:spLocks noGrp="1"/>
          </p:cNvSpPr>
          <p:nvPr>
            <p:ph type="body" sz="quarter" idx="15"/>
          </p:nvPr>
        </p:nvSpPr>
        <p:spPr>
          <a:xfrm>
            <a:off x="630885" y="1211071"/>
            <a:ext cx="5419969" cy="1540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Longer, Multi-line Slide Title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5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suading Scientis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ersuading Scientists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Persuading Scientists</a:t>
            </a:r>
          </a:p>
        </p:txBody>
      </p:sp>
      <p:sp>
        <p:nvSpPr>
          <p:cNvPr id="4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04-Interstitial-Frame.pdf" descr="04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4535070" y="5263361"/>
            <a:ext cx="13261851" cy="23571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4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504907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ld 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2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53" name="This is a longer bold statement. It’s a meaningful, and impactful statement. This is a longer bold statement. It’s a meaningful, and impactful statement."/>
          <p:cNvSpPr txBox="1">
            <a:spLocks noGrp="1"/>
          </p:cNvSpPr>
          <p:nvPr>
            <p:ph type="body" sz="half" idx="15"/>
          </p:nvPr>
        </p:nvSpPr>
        <p:spPr>
          <a:xfrm>
            <a:off x="4613525" y="3937507"/>
            <a:ext cx="17097102" cy="459232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This is a longer bold statement. It’s a meaningful, and impactful statement. This is a longer bold statement. It’s a meaningful, and impactful statement.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4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This is a bullet pointed line…"/>
          <p:cNvSpPr txBox="1">
            <a:spLocks noGrp="1"/>
          </p:cNvSpPr>
          <p:nvPr>
            <p:ph type="body" sz="quarter" idx="14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464" name="Subtitle"/>
          <p:cNvSpPr txBox="1">
            <a:spLocks noGrp="1"/>
          </p:cNvSpPr>
          <p:nvPr>
            <p:ph type="body" sz="quarter" idx="15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475" name="Line"/>
          <p:cNvSpPr/>
          <p:nvPr/>
        </p:nvSpPr>
        <p:spPr>
          <a:xfrm flipV="1">
            <a:off x="713878" y="2248842"/>
            <a:ext cx="22964837" cy="1"/>
          </a:xfrm>
          <a:prstGeom prst="line">
            <a:avLst/>
          </a:prstGeom>
          <a:ln w="38100">
            <a:solidFill>
              <a:srgbClr val="FFC31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76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477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lide Title"/>
          <p:cNvSpPr txBox="1">
            <a:spLocks noGrp="1"/>
          </p:cNvSpPr>
          <p:nvPr>
            <p:ph type="body" sz="quarter" idx="13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487" name="Line"/>
          <p:cNvSpPr/>
          <p:nvPr/>
        </p:nvSpPr>
        <p:spPr>
          <a:xfrm flipV="1">
            <a:off x="713878" y="2248842"/>
            <a:ext cx="22964837" cy="1"/>
          </a:xfrm>
          <a:prstGeom prst="line">
            <a:avLst/>
          </a:prstGeom>
          <a:ln w="38100">
            <a:solidFill>
              <a:srgbClr val="FFC31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4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498" name="Line"/>
          <p:cNvSpPr/>
          <p:nvPr/>
        </p:nvSpPr>
        <p:spPr>
          <a:xfrm flipV="1">
            <a:off x="713878" y="2248842"/>
            <a:ext cx="22964837" cy="1"/>
          </a:xfrm>
          <a:prstGeom prst="line">
            <a:avLst/>
          </a:prstGeom>
          <a:ln w="38100">
            <a:solidFill>
              <a:srgbClr val="FFC31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9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500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9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510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511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00-Title-Page.pdf" descr="00-Title-P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Presentation Title…"/>
          <p:cNvSpPr txBox="1">
            <a:spLocks noGrp="1"/>
          </p:cNvSpPr>
          <p:nvPr>
            <p:ph type="body" sz="quarter" idx="13"/>
          </p:nvPr>
        </p:nvSpPr>
        <p:spPr>
          <a:xfrm>
            <a:off x="8458344" y="3530122"/>
            <a:ext cx="13251336" cy="303733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11000"/>
              </a:lnSpc>
              <a:spcBef>
                <a:spcPts val="2500"/>
              </a:spcBef>
              <a:buSzTx/>
              <a:buNone/>
              <a:defRPr sz="10800" spc="-215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Presentation Title</a:t>
            </a:r>
          </a:p>
          <a:p>
            <a:pPr marL="0" indent="0" defTabSz="457200">
              <a:lnSpc>
                <a:spcPts val="4800"/>
              </a:lnSpc>
              <a:spcBef>
                <a:spcPts val="0"/>
              </a:spcBef>
              <a:buSzTx/>
              <a:buNone/>
              <a:defRPr sz="4000" spc="-53">
                <a:solidFill>
                  <a:srgbClr val="545454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Lorem ipsum dolor sit amet consectetur </a:t>
            </a:r>
            <a:br/>
            <a:r>
              <a:t>adipiscing elit sed do eiusmod.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5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289" y="12912269"/>
            <a:ext cx="1437222" cy="312063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lide Title"/>
          <p:cNvSpPr txBox="1">
            <a:spLocks noGrp="1"/>
          </p:cNvSpPr>
          <p:nvPr>
            <p:ph type="body" sz="quarter" idx="14"/>
          </p:nvPr>
        </p:nvSpPr>
        <p:spPr>
          <a:xfrm>
            <a:off x="630885" y="1211071"/>
            <a:ext cx="23020532" cy="829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SzTx/>
              <a:buNone/>
              <a:defRPr sz="5200" spc="-52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522" name="This is a bullet pointed line…"/>
          <p:cNvSpPr txBox="1">
            <a:spLocks noGrp="1"/>
          </p:cNvSpPr>
          <p:nvPr>
            <p:ph type="body" sz="quarter" idx="15"/>
          </p:nvPr>
        </p:nvSpPr>
        <p:spPr>
          <a:xfrm>
            <a:off x="4047185" y="4423054"/>
            <a:ext cx="11804546" cy="288696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  <a:p>
            <a:pPr marL="406400" indent="-406400" defTabSz="457200">
              <a:lnSpc>
                <a:spcPts val="4000"/>
              </a:lnSpc>
              <a:spcBef>
                <a:spcPts val="2000"/>
              </a:spcBef>
              <a:buClr>
                <a:srgbClr val="BFBFBF"/>
              </a:buClr>
              <a:buSzPct val="100000"/>
              <a:buChar char="—"/>
              <a:defRPr sz="3000">
                <a:solidFill>
                  <a:srgbClr val="4C4848"/>
                </a:solidFill>
                <a:latin typeface="Apercu Pro"/>
                <a:ea typeface="Apercu Pro"/>
                <a:cs typeface="Apercu Pro"/>
                <a:sym typeface="Apercu Pro"/>
              </a:defRPr>
            </a:pPr>
            <a:r>
              <a:t> This is a bullet pointed line</a:t>
            </a:r>
          </a:p>
        </p:txBody>
      </p:sp>
      <p:sp>
        <p:nvSpPr>
          <p:cNvPr id="523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555185" y="3622954"/>
            <a:ext cx="7312020" cy="5010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ts val="3200"/>
              </a:lnSpc>
              <a:spcBef>
                <a:spcPts val="0"/>
              </a:spcBef>
              <a:buSzTx/>
              <a:buNone/>
              <a:defRPr sz="2400" cap="all" spc="144">
                <a:solidFill>
                  <a:srgbClr val="FFC315"/>
                </a:solidFill>
                <a:latin typeface="Apercu Pro"/>
                <a:ea typeface="Apercu Pro"/>
                <a:cs typeface="Apercu Pro"/>
                <a:sym typeface="Apercu Pro"/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ection Title"/>
          <p:cNvSpPr txBox="1">
            <a:spLocks noGrp="1"/>
          </p:cNvSpPr>
          <p:nvPr>
            <p:ph type="body" sz="quarter" idx="13"/>
          </p:nvPr>
        </p:nvSpPr>
        <p:spPr>
          <a:xfrm>
            <a:off x="2603500" y="12879273"/>
            <a:ext cx="9330048" cy="45425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None/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5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120" y="12877800"/>
            <a:ext cx="1500460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FFFFF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2" name="Image"/>
          <p:cNvSpPr>
            <a:spLocks noGrp="1"/>
          </p:cNvSpPr>
          <p:nvPr>
            <p:ph type="pic" sz="quarter" idx="14"/>
          </p:nvPr>
        </p:nvSpPr>
        <p:spPr>
          <a:xfrm>
            <a:off x="22230289" y="12912269"/>
            <a:ext cx="1437222" cy="31206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1-Interstitial-Frame.pdf" descr="01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6503570" y="5263361"/>
            <a:ext cx="13245827" cy="23571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498872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545454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2-Interstitial-Frame.pdf" descr="02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4535070" y="5263361"/>
            <a:ext cx="13269044" cy="23571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467" y="12877800"/>
            <a:ext cx="1497136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03-Interstitial-Frame.pdf" descr="03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6503570" y="5263361"/>
            <a:ext cx="13250192" cy="23571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499649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545454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sit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04-Interstitial-Frame.pdf" descr="04-Interstitial-Fram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Interstitial Slide with Two Line Title"/>
          <p:cNvSpPr txBox="1">
            <a:spLocks noGrp="1"/>
          </p:cNvSpPr>
          <p:nvPr>
            <p:ph type="body" sz="quarter" idx="13"/>
          </p:nvPr>
        </p:nvSpPr>
        <p:spPr>
          <a:xfrm>
            <a:off x="4535070" y="5263361"/>
            <a:ext cx="13261851" cy="23571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ts val="8800"/>
              </a:lnSpc>
              <a:spcBef>
                <a:spcPts val="0"/>
              </a:spcBef>
              <a:buSzTx/>
              <a:buNone/>
              <a:defRPr sz="8000" spc="-79">
                <a:solidFill>
                  <a:srgbClr val="545454"/>
                </a:solidFill>
                <a:latin typeface="+mj-lt"/>
                <a:ea typeface="+mj-ea"/>
                <a:cs typeface="+mj-cs"/>
                <a:sym typeface="Sentinel Medium"/>
              </a:defRPr>
            </a:pPr>
            <a:r>
              <a:t>Interstitial Slide</a:t>
            </a:r>
            <a:br/>
            <a:r>
              <a:t>with Two Line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7700" y="12877800"/>
            <a:ext cx="1504907" cy="454254"/>
          </a:xfrm>
          <a:prstGeom prst="rect">
            <a:avLst/>
          </a:prstGeom>
        </p:spPr>
        <p:txBody>
          <a:bodyPr wrap="square"/>
          <a:lstStyle>
            <a:lvl1pPr algn="l">
              <a:lnSpc>
                <a:spcPts val="2800"/>
              </a:lnSpc>
              <a:defRPr sz="2200" b="1" cap="all" spc="110">
                <a:solidFill>
                  <a:srgbClr val="BFBFB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30937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lnSpc>
                <a:spcPct val="100000"/>
              </a:lnSpc>
              <a:defRPr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117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5621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006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511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8956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2512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6068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9624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318000" marR="0" indent="-8001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Rectangle"/>
          <p:cNvSpPr/>
          <p:nvPr/>
        </p:nvSpPr>
        <p:spPr>
          <a:xfrm>
            <a:off x="11808702" y="2633734"/>
            <a:ext cx="1405668" cy="9262895"/>
          </a:xfrm>
          <a:prstGeom prst="rect">
            <a:avLst/>
          </a:prstGeom>
          <a:solidFill>
            <a:srgbClr val="A6AAA9">
              <a:alpha val="4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DCDCD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45" name="Rectangle"/>
          <p:cNvSpPr/>
          <p:nvPr/>
        </p:nvSpPr>
        <p:spPr>
          <a:xfrm>
            <a:off x="6179956" y="2606949"/>
            <a:ext cx="5651725" cy="9262896"/>
          </a:xfrm>
          <a:prstGeom prst="rect">
            <a:avLst/>
          </a:prstGeom>
          <a:blipFill>
            <a:blip r:embed="rId2">
              <a:alphaModFix amt="45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DCDCD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4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91120" y="12877800"/>
            <a:ext cx="1500460" cy="5382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l" defTabSz="457200">
              <a:lnSpc>
                <a:spcPts val="3200"/>
              </a:lnSpc>
              <a:defRPr sz="3600" b="1" spc="36">
                <a:solidFill>
                  <a:srgbClr val="FFFFFF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947" name="Rectangle"/>
          <p:cNvSpPr/>
          <p:nvPr/>
        </p:nvSpPr>
        <p:spPr>
          <a:xfrm>
            <a:off x="17171944" y="2584102"/>
            <a:ext cx="3487289" cy="9262895"/>
          </a:xfrm>
          <a:prstGeom prst="rect">
            <a:avLst/>
          </a:prstGeom>
          <a:blipFill>
            <a:blip r:embed="rId2">
              <a:alphaModFix amt="45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DCDCDC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48" name="Line"/>
          <p:cNvSpPr/>
          <p:nvPr/>
        </p:nvSpPr>
        <p:spPr>
          <a:xfrm flipV="1">
            <a:off x="2690638" y="2645303"/>
            <a:ext cx="1" cy="9262895"/>
          </a:xfrm>
          <a:prstGeom prst="line">
            <a:avLst/>
          </a:prstGeom>
          <a:ln w="63500">
            <a:solidFill>
              <a:srgbClr val="3B3838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49" name="Line"/>
          <p:cNvSpPr/>
          <p:nvPr/>
        </p:nvSpPr>
        <p:spPr>
          <a:xfrm>
            <a:off x="2680671" y="11908197"/>
            <a:ext cx="17982619" cy="1"/>
          </a:xfrm>
          <a:prstGeom prst="line">
            <a:avLst/>
          </a:prstGeom>
          <a:ln w="63500">
            <a:solidFill>
              <a:srgbClr val="3B3838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04" name="Connection Line"/>
          <p:cNvSpPr/>
          <p:nvPr/>
        </p:nvSpPr>
        <p:spPr>
          <a:xfrm>
            <a:off x="5676271" y="8751092"/>
            <a:ext cx="5069899" cy="135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80" extrusionOk="0">
                <a:moveTo>
                  <a:pt x="21600" y="123"/>
                </a:moveTo>
                <a:cubicBezTo>
                  <a:pt x="9851" y="-1020"/>
                  <a:pt x="2651" y="5799"/>
                  <a:pt x="0" y="20580"/>
                </a:cubicBezTo>
              </a:path>
            </a:pathLst>
          </a:custGeom>
          <a:ln w="38100">
            <a:solidFill>
              <a:srgbClr val="FFA00A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951" name="Normal work"/>
          <p:cNvSpPr txBox="1"/>
          <p:nvPr/>
        </p:nvSpPr>
        <p:spPr>
          <a:xfrm>
            <a:off x="137568" y="6558503"/>
            <a:ext cx="3044702" cy="131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defRPr sz="3200" spc="-32">
                <a:solidFill>
                  <a:srgbClr val="545454"/>
                </a:solidFill>
              </a:defRPr>
            </a:lvl1pPr>
          </a:lstStyle>
          <a:p>
            <a:r>
              <a:t>Normal work</a:t>
            </a:r>
          </a:p>
        </p:txBody>
      </p:sp>
      <p:sp>
        <p:nvSpPr>
          <p:cNvPr id="952" name="Institutions close or transition to WFH (3/13)"/>
          <p:cNvSpPr txBox="1"/>
          <p:nvPr/>
        </p:nvSpPr>
        <p:spPr>
          <a:xfrm>
            <a:off x="2770144" y="5659647"/>
            <a:ext cx="3362056" cy="157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100000"/>
              </a:lnSpc>
              <a:defRPr sz="2800" spc="-28">
                <a:solidFill>
                  <a:srgbClr val="545454"/>
                </a:solidFill>
              </a:defRPr>
            </a:lvl1pPr>
          </a:lstStyle>
          <a:p>
            <a:r>
              <a:t>Institutions close or transition to WFH (3/13)</a:t>
            </a:r>
          </a:p>
        </p:txBody>
      </p:sp>
      <p:sp>
        <p:nvSpPr>
          <p:cNvPr id="953" name="Transition"/>
          <p:cNvSpPr txBox="1"/>
          <p:nvPr/>
        </p:nvSpPr>
        <p:spPr>
          <a:xfrm>
            <a:off x="13914079" y="2633734"/>
            <a:ext cx="2995906" cy="73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825500">
              <a:lnSpc>
                <a:spcPct val="100000"/>
              </a:lnSpc>
              <a:defRPr sz="2800" b="1" spc="-28">
                <a:solidFill>
                  <a:srgbClr val="3B3838"/>
                </a:solidFill>
                <a:latin typeface="Apercu Pro Italic"/>
                <a:ea typeface="Apercu Pro Italic"/>
                <a:cs typeface="Apercu Pro Italic"/>
                <a:sym typeface="Apercu Pro Italic"/>
              </a:defRPr>
            </a:lvl1pPr>
          </a:lstStyle>
          <a:p>
            <a:r>
              <a:t>Transition</a:t>
            </a:r>
          </a:p>
        </p:txBody>
      </p:sp>
      <p:sp>
        <p:nvSpPr>
          <p:cNvPr id="954" name="Next Normal"/>
          <p:cNvSpPr txBox="1"/>
          <p:nvPr/>
        </p:nvSpPr>
        <p:spPr>
          <a:xfrm>
            <a:off x="17349744" y="2762919"/>
            <a:ext cx="2417144" cy="99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825500">
              <a:lnSpc>
                <a:spcPct val="100000"/>
              </a:lnSpc>
              <a:defRPr sz="2800" b="1" spc="-28">
                <a:solidFill>
                  <a:srgbClr val="3B3838"/>
                </a:solidFill>
                <a:latin typeface="Apercu Pro Italic"/>
                <a:ea typeface="Apercu Pro Italic"/>
                <a:cs typeface="Apercu Pro Italic"/>
                <a:sym typeface="Apercu Pro Italic"/>
              </a:defRPr>
            </a:lvl1pPr>
          </a:lstStyle>
          <a:p>
            <a:r>
              <a:t>Next Normal</a:t>
            </a:r>
          </a:p>
        </p:txBody>
      </p:sp>
      <p:sp>
        <p:nvSpPr>
          <p:cNvPr id="955" name="Line"/>
          <p:cNvSpPr/>
          <p:nvPr/>
        </p:nvSpPr>
        <p:spPr>
          <a:xfrm flipV="1">
            <a:off x="6193434" y="11892635"/>
            <a:ext cx="1" cy="587988"/>
          </a:xfrm>
          <a:prstGeom prst="line">
            <a:avLst/>
          </a:prstGeom>
          <a:ln w="38100">
            <a:solidFill>
              <a:srgbClr val="3B3838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05" name="Connection Line"/>
          <p:cNvSpPr/>
          <p:nvPr/>
        </p:nvSpPr>
        <p:spPr>
          <a:xfrm>
            <a:off x="4385321" y="8634997"/>
            <a:ext cx="1297886" cy="21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62" extrusionOk="0">
                <a:moveTo>
                  <a:pt x="21600" y="11332"/>
                </a:moveTo>
                <a:cubicBezTo>
                  <a:pt x="12047" y="21600"/>
                  <a:pt x="4847" y="17823"/>
                  <a:pt x="0" y="0"/>
                </a:cubicBezTo>
              </a:path>
            </a:pathLst>
          </a:custGeom>
          <a:ln w="38100">
            <a:solidFill>
              <a:srgbClr val="FFA00A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957" name="Line"/>
          <p:cNvSpPr/>
          <p:nvPr/>
        </p:nvSpPr>
        <p:spPr>
          <a:xfrm>
            <a:off x="6182669" y="12215204"/>
            <a:ext cx="4534091" cy="1"/>
          </a:xfrm>
          <a:prstGeom prst="line">
            <a:avLst/>
          </a:prstGeom>
          <a:ln w="38100">
            <a:solidFill>
              <a:srgbClr val="3B3838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58" name="Golden Interim"/>
          <p:cNvSpPr txBox="1"/>
          <p:nvPr/>
        </p:nvSpPr>
        <p:spPr>
          <a:xfrm>
            <a:off x="7813875" y="2633734"/>
            <a:ext cx="2519224" cy="528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defRPr sz="2800" b="1" spc="-28">
                <a:solidFill>
                  <a:srgbClr val="3B3838"/>
                </a:solidFill>
                <a:latin typeface="Apercu Pro Italic"/>
                <a:ea typeface="Apercu Pro Italic"/>
                <a:cs typeface="Apercu Pro Italic"/>
                <a:sym typeface="Apercu Pro Italic"/>
              </a:defRPr>
            </a:lvl1pPr>
          </a:lstStyle>
          <a:p>
            <a:r>
              <a:t>Golden Interim</a:t>
            </a:r>
          </a:p>
        </p:txBody>
      </p:sp>
      <p:sp>
        <p:nvSpPr>
          <p:cNvPr id="959" name="Initial Shock"/>
          <p:cNvSpPr txBox="1"/>
          <p:nvPr/>
        </p:nvSpPr>
        <p:spPr>
          <a:xfrm>
            <a:off x="3404565" y="2645304"/>
            <a:ext cx="2093215" cy="528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defRPr sz="2800" b="1" spc="-28">
                <a:solidFill>
                  <a:srgbClr val="3B3838"/>
                </a:solidFill>
                <a:latin typeface="Apercu Pro Italic"/>
                <a:ea typeface="Apercu Pro Italic"/>
                <a:cs typeface="Apercu Pro Italic"/>
                <a:sym typeface="Apercu Pro Italic"/>
              </a:defRPr>
            </a:lvl1pPr>
          </a:lstStyle>
          <a:p>
            <a:r>
              <a:t>Initial Shock</a:t>
            </a:r>
          </a:p>
        </p:txBody>
      </p:sp>
      <p:sp>
        <p:nvSpPr>
          <p:cNvPr id="960" name="Line"/>
          <p:cNvSpPr/>
          <p:nvPr/>
        </p:nvSpPr>
        <p:spPr>
          <a:xfrm>
            <a:off x="12958328" y="12246721"/>
            <a:ext cx="426833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61" name="Line"/>
          <p:cNvSpPr/>
          <p:nvPr/>
        </p:nvSpPr>
        <p:spPr>
          <a:xfrm flipV="1">
            <a:off x="17206438" y="11892635"/>
            <a:ext cx="1" cy="587988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62" name="6-9 months"/>
          <p:cNvSpPr txBox="1"/>
          <p:nvPr/>
        </p:nvSpPr>
        <p:spPr>
          <a:xfrm>
            <a:off x="10260951" y="11946065"/>
            <a:ext cx="3044702" cy="538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825500">
              <a:lnSpc>
                <a:spcPct val="100000"/>
              </a:lnSpc>
              <a:defRPr sz="2800" spc="-28">
                <a:solidFill>
                  <a:srgbClr val="545454"/>
                </a:solidFill>
              </a:defRPr>
            </a:lvl1pPr>
          </a:lstStyle>
          <a:p>
            <a:r>
              <a:t>6-9 months</a:t>
            </a:r>
          </a:p>
        </p:txBody>
      </p:sp>
      <p:sp>
        <p:nvSpPr>
          <p:cNvPr id="963" name="Now"/>
          <p:cNvSpPr txBox="1"/>
          <p:nvPr/>
        </p:nvSpPr>
        <p:spPr>
          <a:xfrm>
            <a:off x="5080858" y="12824369"/>
            <a:ext cx="2906754" cy="64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825500">
              <a:lnSpc>
                <a:spcPct val="100000"/>
              </a:lnSpc>
              <a:defRPr sz="2800" b="1" spc="-28">
                <a:solidFill>
                  <a:srgbClr val="E96335"/>
                </a:solidFill>
                <a:latin typeface="ApercuPro-Bold"/>
                <a:ea typeface="ApercuPro-Bold"/>
                <a:cs typeface="ApercuPro-Bold"/>
                <a:sym typeface="ApercuPro-Bold"/>
              </a:defRPr>
            </a:lvl1pPr>
          </a:lstStyle>
          <a:p>
            <a:r>
              <a:t>Now</a:t>
            </a:r>
          </a:p>
        </p:txBody>
      </p:sp>
      <p:sp>
        <p:nvSpPr>
          <p:cNvPr id="964" name="Line"/>
          <p:cNvSpPr/>
          <p:nvPr/>
        </p:nvSpPr>
        <p:spPr>
          <a:xfrm flipV="1">
            <a:off x="6534234" y="11898984"/>
            <a:ext cx="1" cy="919242"/>
          </a:xfrm>
          <a:prstGeom prst="line">
            <a:avLst/>
          </a:prstGeom>
          <a:ln w="50800">
            <a:solidFill>
              <a:srgbClr val="E96335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06" name="Connection Line"/>
          <p:cNvSpPr/>
          <p:nvPr/>
        </p:nvSpPr>
        <p:spPr>
          <a:xfrm>
            <a:off x="10716087" y="4869765"/>
            <a:ext cx="2136976" cy="3908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817" y="13672"/>
                  <a:pt x="11617" y="20872"/>
                  <a:pt x="0" y="21600"/>
                </a:cubicBezTo>
              </a:path>
            </a:pathLst>
          </a:custGeom>
          <a:ln w="38100">
            <a:solidFill>
              <a:srgbClr val="FFA00A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966" name="Institutions back at near capacity"/>
          <p:cNvSpPr txBox="1"/>
          <p:nvPr/>
        </p:nvSpPr>
        <p:spPr>
          <a:xfrm>
            <a:off x="17486625" y="6638649"/>
            <a:ext cx="2995906" cy="99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100000"/>
              </a:lnSpc>
              <a:defRPr sz="2800" spc="-28">
                <a:solidFill>
                  <a:srgbClr val="545454"/>
                </a:solidFill>
              </a:defRPr>
            </a:lvl1pPr>
          </a:lstStyle>
          <a:p>
            <a:r>
              <a:t>Institutions back at near capacity</a:t>
            </a:r>
          </a:p>
        </p:txBody>
      </p:sp>
      <p:sp>
        <p:nvSpPr>
          <p:cNvPr id="967" name="Peak Infection (April)"/>
          <p:cNvSpPr txBox="1"/>
          <p:nvPr/>
        </p:nvSpPr>
        <p:spPr>
          <a:xfrm>
            <a:off x="7124420" y="10207569"/>
            <a:ext cx="2158082" cy="138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100000"/>
              </a:lnSpc>
              <a:defRPr sz="2800" spc="-28">
                <a:solidFill>
                  <a:srgbClr val="545454"/>
                </a:solidFill>
              </a:defRPr>
            </a:lvl1pPr>
          </a:lstStyle>
          <a:p>
            <a:r>
              <a:t>Peak Infection (April)</a:t>
            </a:r>
          </a:p>
        </p:txBody>
      </p:sp>
      <p:sp>
        <p:nvSpPr>
          <p:cNvPr id="968" name="Jan 2021 +"/>
          <p:cNvSpPr txBox="1"/>
          <p:nvPr/>
        </p:nvSpPr>
        <p:spPr>
          <a:xfrm>
            <a:off x="18752796" y="10599189"/>
            <a:ext cx="3362056" cy="99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100000"/>
              </a:lnSpc>
              <a:defRPr sz="2800" spc="-28">
                <a:solidFill>
                  <a:srgbClr val="545454"/>
                </a:solidFill>
              </a:defRPr>
            </a:lvl1pPr>
          </a:lstStyle>
          <a:p>
            <a:r>
              <a:t>Jan 2021 +</a:t>
            </a:r>
          </a:p>
        </p:txBody>
      </p:sp>
      <p:sp>
        <p:nvSpPr>
          <p:cNvPr id="969" name="Economy starts to open up"/>
          <p:cNvSpPr txBox="1"/>
          <p:nvPr/>
        </p:nvSpPr>
        <p:spPr>
          <a:xfrm>
            <a:off x="8876550" y="9904314"/>
            <a:ext cx="2906753" cy="157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r" defTabSz="825500">
              <a:lnSpc>
                <a:spcPct val="100000"/>
              </a:lnSpc>
              <a:defRPr sz="2800" spc="-28">
                <a:solidFill>
                  <a:srgbClr val="545454"/>
                </a:solidFill>
              </a:defRPr>
            </a:lvl1pPr>
          </a:lstStyle>
          <a:p>
            <a:r>
              <a:t>Economy starts to open up</a:t>
            </a:r>
          </a:p>
        </p:txBody>
      </p:sp>
      <p:sp>
        <p:nvSpPr>
          <p:cNvPr id="1007" name="Connection Line"/>
          <p:cNvSpPr/>
          <p:nvPr/>
        </p:nvSpPr>
        <p:spPr>
          <a:xfrm>
            <a:off x="2708395" y="7301720"/>
            <a:ext cx="1674655" cy="1338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59" extrusionOk="0">
                <a:moveTo>
                  <a:pt x="21600" y="20359"/>
                </a:moveTo>
                <a:cubicBezTo>
                  <a:pt x="18185" y="5483"/>
                  <a:pt x="10985" y="-1241"/>
                  <a:pt x="0" y="188"/>
                </a:cubicBezTo>
              </a:path>
            </a:pathLst>
          </a:custGeom>
          <a:ln w="38100">
            <a:solidFill>
              <a:srgbClr val="FFA00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008" name="Connection Line"/>
          <p:cNvSpPr/>
          <p:nvPr/>
        </p:nvSpPr>
        <p:spPr>
          <a:xfrm>
            <a:off x="4387602" y="8626721"/>
            <a:ext cx="1704600" cy="2388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24" extrusionOk="0">
                <a:moveTo>
                  <a:pt x="21600" y="14344"/>
                </a:moveTo>
                <a:cubicBezTo>
                  <a:pt x="9152" y="21600"/>
                  <a:pt x="1952" y="16819"/>
                  <a:pt x="0" y="0"/>
                </a:cubicBezTo>
              </a:path>
            </a:pathLst>
          </a:custGeom>
          <a:ln w="38100">
            <a:solidFill>
              <a:srgbClr val="FFA00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009" name="Connection Line"/>
          <p:cNvSpPr/>
          <p:nvPr/>
        </p:nvSpPr>
        <p:spPr>
          <a:xfrm>
            <a:off x="15324394" y="3789133"/>
            <a:ext cx="1537976" cy="1627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8" extrusionOk="0">
                <a:moveTo>
                  <a:pt x="21600" y="14102"/>
                </a:moveTo>
                <a:cubicBezTo>
                  <a:pt x="12854" y="-5382"/>
                  <a:pt x="5654" y="-4677"/>
                  <a:pt x="0" y="16218"/>
                </a:cubicBezTo>
              </a:path>
            </a:pathLst>
          </a:custGeom>
          <a:ln w="38100">
            <a:solidFill>
              <a:srgbClr val="FFA00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010" name="Connection Line"/>
          <p:cNvSpPr/>
          <p:nvPr/>
        </p:nvSpPr>
        <p:spPr>
          <a:xfrm>
            <a:off x="13189520" y="5410558"/>
            <a:ext cx="2140250" cy="3585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302" y="11282"/>
                  <a:pt x="11102" y="18482"/>
                  <a:pt x="0" y="21600"/>
                </a:cubicBezTo>
              </a:path>
            </a:pathLst>
          </a:custGeom>
          <a:ln w="38100">
            <a:solidFill>
              <a:srgbClr val="FFA00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011" name="Connection Line"/>
          <p:cNvSpPr/>
          <p:nvPr/>
        </p:nvSpPr>
        <p:spPr>
          <a:xfrm>
            <a:off x="6015260" y="9336376"/>
            <a:ext cx="5787239" cy="1309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72" extrusionOk="0">
                <a:moveTo>
                  <a:pt x="21600" y="867"/>
                </a:moveTo>
                <a:cubicBezTo>
                  <a:pt x="11329" y="-2428"/>
                  <a:pt x="4129" y="3674"/>
                  <a:pt x="0" y="19172"/>
                </a:cubicBezTo>
              </a:path>
            </a:pathLst>
          </a:custGeom>
          <a:ln w="38100">
            <a:solidFill>
              <a:srgbClr val="FFA00A"/>
            </a:solidFill>
            <a:miter lim="400000"/>
          </a:ln>
        </p:spPr>
        <p:txBody>
          <a:bodyPr/>
          <a:lstStyle/>
          <a:p>
            <a:endParaRPr/>
          </a:p>
        </p:txBody>
      </p:sp>
      <p:grpSp>
        <p:nvGrpSpPr>
          <p:cNvPr id="985" name="Group"/>
          <p:cNvGrpSpPr/>
          <p:nvPr/>
        </p:nvGrpSpPr>
        <p:grpSpPr>
          <a:xfrm>
            <a:off x="11794153" y="8983151"/>
            <a:ext cx="1398607" cy="519583"/>
            <a:chOff x="0" y="1786"/>
            <a:chExt cx="1398605" cy="519581"/>
          </a:xfrm>
        </p:grpSpPr>
        <p:sp>
          <p:nvSpPr>
            <p:cNvPr id="975" name="Line"/>
            <p:cNvSpPr/>
            <p:nvPr/>
          </p:nvSpPr>
          <p:spPr>
            <a:xfrm flipH="1" flipV="1">
              <a:off x="827964" y="176248"/>
              <a:ext cx="206615" cy="105551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76" name="Line"/>
            <p:cNvSpPr/>
            <p:nvPr/>
          </p:nvSpPr>
          <p:spPr>
            <a:xfrm flipV="1">
              <a:off x="1012419" y="85530"/>
              <a:ext cx="112269" cy="203043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77" name="Line"/>
            <p:cNvSpPr/>
            <p:nvPr/>
          </p:nvSpPr>
          <p:spPr>
            <a:xfrm flipH="1" flipV="1">
              <a:off x="0" y="409042"/>
              <a:ext cx="206614" cy="105551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78" name="Line"/>
            <p:cNvSpPr/>
            <p:nvPr/>
          </p:nvSpPr>
          <p:spPr>
            <a:xfrm flipV="1">
              <a:off x="184453" y="318325"/>
              <a:ext cx="112269" cy="203043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79" name="Line"/>
            <p:cNvSpPr/>
            <p:nvPr/>
          </p:nvSpPr>
          <p:spPr>
            <a:xfrm flipH="1" flipV="1">
              <a:off x="273651" y="325378"/>
              <a:ext cx="206615" cy="105550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80" name="Line"/>
            <p:cNvSpPr/>
            <p:nvPr/>
          </p:nvSpPr>
          <p:spPr>
            <a:xfrm flipV="1">
              <a:off x="458105" y="234661"/>
              <a:ext cx="112270" cy="203043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81" name="Line"/>
            <p:cNvSpPr/>
            <p:nvPr/>
          </p:nvSpPr>
          <p:spPr>
            <a:xfrm flipH="1" flipV="1">
              <a:off x="549019" y="247327"/>
              <a:ext cx="206615" cy="105550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82" name="Line"/>
            <p:cNvSpPr/>
            <p:nvPr/>
          </p:nvSpPr>
          <p:spPr>
            <a:xfrm flipV="1">
              <a:off x="733473" y="156610"/>
              <a:ext cx="112269" cy="203042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83" name="Line"/>
            <p:cNvSpPr/>
            <p:nvPr/>
          </p:nvSpPr>
          <p:spPr>
            <a:xfrm flipH="1" flipV="1">
              <a:off x="1101883" y="92503"/>
              <a:ext cx="206615" cy="105550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84" name="Line"/>
            <p:cNvSpPr/>
            <p:nvPr/>
          </p:nvSpPr>
          <p:spPr>
            <a:xfrm flipV="1">
              <a:off x="1286337" y="1786"/>
              <a:ext cx="112269" cy="203042"/>
            </a:xfrm>
            <a:prstGeom prst="line">
              <a:avLst/>
            </a:prstGeom>
            <a:noFill/>
            <a:ln w="38100" cap="flat">
              <a:solidFill>
                <a:srgbClr val="1F556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986" name="Line"/>
          <p:cNvSpPr/>
          <p:nvPr/>
        </p:nvSpPr>
        <p:spPr>
          <a:xfrm flipV="1">
            <a:off x="11133621" y="9357194"/>
            <a:ext cx="576811" cy="576812"/>
          </a:xfrm>
          <a:prstGeom prst="line">
            <a:avLst/>
          </a:prstGeom>
          <a:ln w="50800">
            <a:solidFill>
              <a:srgbClr val="3B3838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87" name="Line"/>
          <p:cNvSpPr/>
          <p:nvPr/>
        </p:nvSpPr>
        <p:spPr>
          <a:xfrm flipH="1" flipV="1">
            <a:off x="13266615" y="8967923"/>
            <a:ext cx="841070" cy="376138"/>
          </a:xfrm>
          <a:prstGeom prst="line">
            <a:avLst/>
          </a:prstGeom>
          <a:ln w="50800">
            <a:solidFill>
              <a:srgbClr val="3B3838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88" name="Line"/>
          <p:cNvSpPr/>
          <p:nvPr/>
        </p:nvSpPr>
        <p:spPr>
          <a:xfrm flipH="1" flipV="1">
            <a:off x="6625149" y="10185349"/>
            <a:ext cx="396010" cy="396009"/>
          </a:xfrm>
          <a:prstGeom prst="line">
            <a:avLst/>
          </a:prstGeom>
          <a:ln w="50800">
            <a:solidFill>
              <a:srgbClr val="3B3838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89" name="Rapids"/>
          <p:cNvSpPr txBox="1"/>
          <p:nvPr/>
        </p:nvSpPr>
        <p:spPr>
          <a:xfrm>
            <a:off x="10995504" y="2667385"/>
            <a:ext cx="2995906" cy="73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ctr" defTabSz="825500">
              <a:lnSpc>
                <a:spcPct val="100000"/>
              </a:lnSpc>
              <a:defRPr sz="2800" b="1" spc="-28">
                <a:solidFill>
                  <a:srgbClr val="3B3838"/>
                </a:solidFill>
                <a:latin typeface="Apercu Pro Italic"/>
                <a:ea typeface="Apercu Pro Italic"/>
                <a:cs typeface="Apercu Pro Italic"/>
                <a:sym typeface="Apercu Pro Italic"/>
              </a:defRPr>
            </a:lvl1pPr>
          </a:lstStyle>
          <a:p>
            <a:r>
              <a:t>Rapids</a:t>
            </a:r>
          </a:p>
        </p:txBody>
      </p:sp>
      <p:sp>
        <p:nvSpPr>
          <p:cNvPr id="990" name="Gradual entry back to  institutions"/>
          <p:cNvSpPr txBox="1"/>
          <p:nvPr/>
        </p:nvSpPr>
        <p:spPr>
          <a:xfrm>
            <a:off x="13914079" y="9199016"/>
            <a:ext cx="2906753" cy="157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r" defTabSz="825500">
              <a:lnSpc>
                <a:spcPct val="100000"/>
              </a:lnSpc>
              <a:defRPr sz="2800" spc="-28">
                <a:solidFill>
                  <a:srgbClr val="545454"/>
                </a:solidFill>
              </a:defRPr>
            </a:lvl1pPr>
          </a:lstStyle>
          <a:p>
            <a:r>
              <a:t>Gradual entry back to  institutions</a:t>
            </a:r>
          </a:p>
        </p:txBody>
      </p:sp>
      <p:sp>
        <p:nvSpPr>
          <p:cNvPr id="991" name="Line"/>
          <p:cNvSpPr/>
          <p:nvPr/>
        </p:nvSpPr>
        <p:spPr>
          <a:xfrm flipH="1">
            <a:off x="3737657" y="7215630"/>
            <a:ext cx="341943" cy="341942"/>
          </a:xfrm>
          <a:prstGeom prst="line">
            <a:avLst/>
          </a:prstGeom>
          <a:ln w="50800">
            <a:solidFill>
              <a:srgbClr val="3B3838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12" name="Connection Line"/>
          <p:cNvSpPr/>
          <p:nvPr/>
        </p:nvSpPr>
        <p:spPr>
          <a:xfrm>
            <a:off x="16857198" y="5190774"/>
            <a:ext cx="3807300" cy="1130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96" extrusionOk="0">
                <a:moveTo>
                  <a:pt x="21600" y="18881"/>
                </a:moveTo>
                <a:cubicBezTo>
                  <a:pt x="9370" y="21600"/>
                  <a:pt x="2170" y="15306"/>
                  <a:pt x="0" y="0"/>
                </a:cubicBezTo>
              </a:path>
            </a:pathLst>
          </a:custGeom>
          <a:ln w="38100">
            <a:solidFill>
              <a:srgbClr val="FFA00A"/>
            </a:solidFill>
            <a:miter lim="400000"/>
          </a:ln>
        </p:spPr>
        <p:txBody>
          <a:bodyPr/>
          <a:lstStyle/>
          <a:p>
            <a:endParaRPr/>
          </a:p>
        </p:txBody>
      </p:sp>
      <p:grpSp>
        <p:nvGrpSpPr>
          <p:cNvPr id="997" name="Group"/>
          <p:cNvGrpSpPr/>
          <p:nvPr/>
        </p:nvGrpSpPr>
        <p:grpSpPr>
          <a:xfrm>
            <a:off x="17248144" y="11422209"/>
            <a:ext cx="3283234" cy="312122"/>
            <a:chOff x="0" y="0"/>
            <a:chExt cx="3283233" cy="312120"/>
          </a:xfrm>
        </p:grpSpPr>
        <p:pic>
          <p:nvPicPr>
            <p:cNvPr id="993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6012" y="58"/>
              <a:ext cx="1437222" cy="312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94" name="Square"/>
            <p:cNvSpPr/>
            <p:nvPr/>
          </p:nvSpPr>
          <p:spPr>
            <a:xfrm>
              <a:off x="1240542" y="0"/>
              <a:ext cx="312063" cy="312062"/>
            </a:xfrm>
            <a:prstGeom prst="rect">
              <a:avLst/>
            </a:prstGeom>
            <a:solidFill>
              <a:srgbClr val="FDA00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95" name="Square"/>
            <p:cNvSpPr/>
            <p:nvPr/>
          </p:nvSpPr>
          <p:spPr>
            <a:xfrm>
              <a:off x="622372" y="58"/>
              <a:ext cx="312063" cy="312063"/>
            </a:xfrm>
            <a:prstGeom prst="rect">
              <a:avLst/>
            </a:prstGeom>
            <a:solidFill>
              <a:srgbClr val="FDB81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96" name="Square"/>
            <p:cNvSpPr/>
            <p:nvPr/>
          </p:nvSpPr>
          <p:spPr>
            <a:xfrm>
              <a:off x="0" y="58"/>
              <a:ext cx="312062" cy="312063"/>
            </a:xfrm>
            <a:prstGeom prst="rect">
              <a:avLst/>
            </a:prstGeom>
            <a:solidFill>
              <a:srgbClr val="FEDA2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998" name="PROGRESSION OF PRODUCTIVITY - APRIL 17 2020"/>
          <p:cNvSpPr txBox="1"/>
          <p:nvPr/>
        </p:nvSpPr>
        <p:spPr>
          <a:xfrm>
            <a:off x="7892454" y="1151332"/>
            <a:ext cx="7801000" cy="501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144"/>
            </a:lvl1pPr>
          </a:lstStyle>
          <a:p>
            <a:r>
              <a:t>PROGRESSION OF PRODUCTIVITY - APRIL 17 2020</a:t>
            </a:r>
          </a:p>
        </p:txBody>
      </p:sp>
      <p:sp>
        <p:nvSpPr>
          <p:cNvPr id="1013" name="Connection Line"/>
          <p:cNvSpPr/>
          <p:nvPr/>
        </p:nvSpPr>
        <p:spPr>
          <a:xfrm>
            <a:off x="12896544" y="3932246"/>
            <a:ext cx="6971856" cy="2476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696" extrusionOk="0">
                <a:moveTo>
                  <a:pt x="21600" y="16696"/>
                </a:moveTo>
                <a:cubicBezTo>
                  <a:pt x="7281" y="-1728"/>
                  <a:pt x="81" y="-4904"/>
                  <a:pt x="0" y="7168"/>
                </a:cubicBezTo>
              </a:path>
            </a:pathLst>
          </a:custGeom>
          <a:ln w="38100">
            <a:solidFill>
              <a:srgbClr val="FFA00A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000" name="Line"/>
          <p:cNvSpPr/>
          <p:nvPr/>
        </p:nvSpPr>
        <p:spPr>
          <a:xfrm>
            <a:off x="20863520" y="5631303"/>
            <a:ext cx="549053" cy="1"/>
          </a:xfrm>
          <a:prstGeom prst="line">
            <a:avLst/>
          </a:prstGeom>
          <a:ln w="38100">
            <a:solidFill>
              <a:srgbClr val="FFA00A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01" name="Line"/>
          <p:cNvSpPr/>
          <p:nvPr/>
        </p:nvSpPr>
        <p:spPr>
          <a:xfrm>
            <a:off x="20863520" y="7100314"/>
            <a:ext cx="549053" cy="1"/>
          </a:xfrm>
          <a:prstGeom prst="line">
            <a:avLst/>
          </a:prstGeom>
          <a:ln w="38100">
            <a:solidFill>
              <a:srgbClr val="FFA00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02" name="Initial Progression of Productivity curve, 3.19.2020"/>
          <p:cNvSpPr txBox="1"/>
          <p:nvPr/>
        </p:nvSpPr>
        <p:spPr>
          <a:xfrm>
            <a:off x="21727276" y="4983603"/>
            <a:ext cx="2519224" cy="152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100000"/>
              </a:lnSpc>
              <a:defRPr sz="2200" spc="-22">
                <a:solidFill>
                  <a:srgbClr val="575552"/>
                </a:solidFill>
              </a:defRPr>
            </a:lvl1pPr>
          </a:lstStyle>
          <a:p>
            <a:r>
              <a:t>Initial Progression of Productivity curve, 3.19.2020</a:t>
            </a:r>
          </a:p>
        </p:txBody>
      </p:sp>
      <p:sp>
        <p:nvSpPr>
          <p:cNvPr id="1003" name="Updated Progression of Productivity curve, 4.17.2020"/>
          <p:cNvSpPr txBox="1"/>
          <p:nvPr/>
        </p:nvSpPr>
        <p:spPr>
          <a:xfrm>
            <a:off x="21769660" y="6390465"/>
            <a:ext cx="2434456" cy="152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825500">
              <a:lnSpc>
                <a:spcPct val="100000"/>
              </a:lnSpc>
              <a:defRPr sz="2200" spc="-22">
                <a:solidFill>
                  <a:srgbClr val="575552"/>
                </a:solidFill>
              </a:defRPr>
            </a:lvl1pPr>
          </a:lstStyle>
          <a:p>
            <a:r>
              <a:t>Updated Progression of Productivity curve, 4.17.2020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848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entinel Medium"/>
        <a:ea typeface="Sentinel Medium"/>
        <a:cs typeface="Sentinel Medium"/>
      </a:majorFont>
      <a:minorFont>
        <a:latin typeface="Sentinel"/>
        <a:ea typeface="Sentinel"/>
        <a:cs typeface="Sentine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FC31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ts val="3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24" normalizeH="0" baseline="0">
            <a:ln>
              <a:noFill/>
            </a:ln>
            <a:solidFill>
              <a:srgbClr val="4C4848"/>
            </a:solidFill>
            <a:effectLst/>
            <a:uFillTx/>
            <a:latin typeface="Apercu Pro"/>
            <a:ea typeface="Apercu Pro"/>
            <a:cs typeface="Apercu Pro"/>
            <a:sym typeface="Apercu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entinel Medium"/>
        <a:ea typeface="Sentinel Medium"/>
        <a:cs typeface="Sentinel Medium"/>
      </a:majorFont>
      <a:minorFont>
        <a:latin typeface="Sentinel"/>
        <a:ea typeface="Sentinel"/>
        <a:cs typeface="Sentine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FC31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ts val="32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24" normalizeH="0" baseline="0">
            <a:ln>
              <a:noFill/>
            </a:ln>
            <a:solidFill>
              <a:srgbClr val="4C4848"/>
            </a:solidFill>
            <a:effectLst/>
            <a:uFillTx/>
            <a:latin typeface="Apercu Pro"/>
            <a:ea typeface="Apercu Pro"/>
            <a:cs typeface="Apercu Pro"/>
            <a:sym typeface="Apercu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Apercu Pro</vt:lpstr>
      <vt:lpstr>Apercu Pro Italic</vt:lpstr>
      <vt:lpstr>ApercuPro-Bold</vt:lpstr>
      <vt:lpstr>Gill Sans</vt:lpstr>
      <vt:lpstr>Helvetica Light</vt:lpstr>
      <vt:lpstr>Helvetica Neue</vt:lpstr>
      <vt:lpstr>Optima</vt:lpstr>
      <vt:lpstr>Sentinel</vt:lpstr>
      <vt:lpstr>Sentinel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2020-05-06T21:50:43Z</dcterms:modified>
</cp:coreProperties>
</file>